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1"/>
  </p:notesMasterIdLst>
  <p:sldIdLst>
    <p:sldId id="256" r:id="rId2"/>
    <p:sldId id="257" r:id="rId3"/>
    <p:sldId id="269" r:id="rId4"/>
    <p:sldId id="268" r:id="rId5"/>
    <p:sldId id="259" r:id="rId6"/>
    <p:sldId id="284" r:id="rId7"/>
    <p:sldId id="288" r:id="rId8"/>
    <p:sldId id="290" r:id="rId9"/>
    <p:sldId id="292" r:id="rId10"/>
    <p:sldId id="291" r:id="rId11"/>
    <p:sldId id="289" r:id="rId12"/>
    <p:sldId id="283" r:id="rId13"/>
    <p:sldId id="281" r:id="rId14"/>
    <p:sldId id="282" r:id="rId15"/>
    <p:sldId id="272" r:id="rId16"/>
    <p:sldId id="273" r:id="rId17"/>
    <p:sldId id="274" r:id="rId18"/>
    <p:sldId id="275" r:id="rId19"/>
    <p:sldId id="277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43844E0-A82C-49D7-A9DE-D07D5EB5DF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9DD525E7-6295-45EB-9F8B-F122F4AE06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1678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D525E7-6295-45EB-9F8B-F122F4AE065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3926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4AB12C7-1B70-467B-A20A-40356283B909}" type="datetimeFigureOut">
              <a:rPr lang="en-US" smtClean="0"/>
              <a:t>9/15/2016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DF8E511-50C9-42D2-8CBD-CD7F8BF6396C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shvillemusiccitycenter.com/business-opportunities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304800"/>
            <a:ext cx="8686800" cy="5257800"/>
          </a:xfrm>
        </p:spPr>
        <p:txBody>
          <a:bodyPr>
            <a:normAutofit/>
          </a:bodyPr>
          <a:lstStyle/>
          <a:p>
            <a:r>
              <a:rPr lang="en-US" sz="6000" b="1" dirty="0" smtClean="0">
                <a:solidFill>
                  <a:schemeClr val="bg1"/>
                </a:solidFill>
              </a:rPr>
              <a:t>AUDIO VISUAL SERVICES</a:t>
            </a:r>
            <a:r>
              <a:rPr lang="en-US" sz="6000" b="1" dirty="0" smtClean="0">
                <a:solidFill>
                  <a:schemeClr val="bg1"/>
                </a:solidFill>
              </a:rPr>
              <a:t/>
            </a:r>
            <a:br>
              <a:rPr lang="en-US" sz="6000" b="1" dirty="0" smtClean="0">
                <a:solidFill>
                  <a:schemeClr val="bg1"/>
                </a:solidFill>
              </a:rPr>
            </a:br>
            <a:r>
              <a:rPr lang="en-US" sz="6000" b="1" dirty="0" smtClean="0">
                <a:solidFill>
                  <a:schemeClr val="bg1"/>
                </a:solidFill>
              </a:rPr>
              <a:t>FOR </a:t>
            </a:r>
            <a:br>
              <a:rPr lang="en-US" sz="6000" b="1" dirty="0" smtClean="0">
                <a:solidFill>
                  <a:schemeClr val="bg1"/>
                </a:solidFill>
              </a:rPr>
            </a:br>
            <a:r>
              <a:rPr lang="en-US" sz="6000" b="1" dirty="0" smtClean="0">
                <a:solidFill>
                  <a:schemeClr val="bg1"/>
                </a:solidFill>
              </a:rPr>
              <a:t>MUSIC CITY CENTER</a:t>
            </a:r>
            <a:br>
              <a:rPr lang="en-US" sz="6000" b="1" dirty="0" smtClean="0">
                <a:solidFill>
                  <a:schemeClr val="bg1"/>
                </a:solidFill>
              </a:rPr>
            </a:br>
            <a:r>
              <a:rPr lang="en-US" sz="6000" b="1" dirty="0" smtClean="0">
                <a:solidFill>
                  <a:schemeClr val="bg1"/>
                </a:solidFill>
              </a:rPr>
              <a:t/>
            </a:r>
            <a:br>
              <a:rPr lang="en-US" sz="6000" b="1" dirty="0" smtClean="0">
                <a:solidFill>
                  <a:schemeClr val="bg1"/>
                </a:solidFill>
              </a:rPr>
            </a:br>
            <a:r>
              <a:rPr lang="en-US" sz="6000" b="1" dirty="0" smtClean="0">
                <a:solidFill>
                  <a:schemeClr val="bg1"/>
                </a:solidFill>
              </a:rPr>
              <a:t>RFP </a:t>
            </a:r>
            <a:r>
              <a:rPr lang="en-US" sz="6000" b="1" dirty="0" smtClean="0">
                <a:solidFill>
                  <a:schemeClr val="bg1"/>
                </a:solidFill>
              </a:rPr>
              <a:t>107-2016</a:t>
            </a:r>
            <a:endParaRPr lang="en-US" sz="6000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600" y="5486401"/>
            <a:ext cx="1727199" cy="1295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8214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RFP OVERVIEW AND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610600" cy="43434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dirty="0" smtClean="0"/>
              <a:t>Lift Equipment Requirement: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Contractor is required </a:t>
            </a:r>
            <a:r>
              <a:rPr lang="en-US" dirty="0"/>
              <a:t>to provide a properly operating, working (46) foot, two-man lift at no additional expense to the Authority for the duration of the contract.  This lift may be stored on site in between events in a location designated by the Authority; however the Authority is not responsible for its safeguarding.  It must also fit on a 10 foot wide by 19 foot 8 inch deep by 9 foot 8 inch high elevator with a weight limit of 12,000 pounds.  The lift must be made available for MCC use from time to time when not being used by contractor.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734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DIVERSITY PLAN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25333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Diversified Business Enterprise (DBE) participation level established for this contract is  a </a:t>
            </a:r>
            <a:r>
              <a:rPr lang="en-US" sz="2000" b="1" dirty="0"/>
              <a:t>MINIMUM </a:t>
            </a:r>
            <a:r>
              <a:rPr lang="en-US" sz="2000" dirty="0"/>
              <a:t>of </a:t>
            </a:r>
            <a:r>
              <a:rPr lang="en-US" sz="2000" b="1" dirty="0" smtClean="0"/>
              <a:t>TWENTY PERCENT (20%).</a:t>
            </a:r>
            <a:endParaRPr lang="en-US" sz="2000" b="1" dirty="0"/>
          </a:p>
          <a:p>
            <a:pPr marL="0" indent="0">
              <a:buNone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It is the policy of the Authority to assist minority, women, small, and service-disabled veteran-owned business enterprises wanting to do business with the Authority.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1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100" dirty="0"/>
              <a:t>Encouraged to maximize the usage of minority, women, small, and service-disabled veteran-owned businesses with respect to this scope.</a:t>
            </a:r>
          </a:p>
        </p:txBody>
      </p:sp>
    </p:spTree>
    <p:extLst>
      <p:ext uri="{BB962C8B-B14F-4D97-AF65-F5344CB8AC3E}">
        <p14:creationId xmlns:p14="http://schemas.microsoft.com/office/powerpoint/2010/main" val="734999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DIVERSITY PLAN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725333"/>
          </a:xfrm>
        </p:spPr>
        <p:txBody>
          <a:bodyPr>
            <a:normAutofit fontScale="85000"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Diversity Plan will outline the plan to achieve or exceed a target percentage of minority, woman, small businesses and/or service disabled veteran owned businesses participation.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dirty="0"/>
              <a:t>Use Strategic approaches and methodologies taken to ensure maximum participation by minority, woman, small, and service disabled veteran owned businesses suppliers.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For example: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Identify a particular scope of contract that can be fulfilled by minority, woman, small, or service disabled veteran owned businesses.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Utilized DBE businesses to provide supplies and materials needed to perform contract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8190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Autofit/>
          </a:bodyPr>
          <a:lstStyle/>
          <a:p>
            <a:r>
              <a:rPr lang="en-US" sz="3800" dirty="0" smtClean="0"/>
              <a:t>PROCUREMENT NONDISCRIMINATION PROGRAM PLAN (PNP</a:t>
            </a:r>
            <a:r>
              <a:rPr lang="en-US" sz="3800" smtClean="0"/>
              <a:t>) OVERVIEW</a:t>
            </a:r>
            <a:endParaRPr lang="en-US" sz="3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400"/>
            <a:ext cx="7408333" cy="4267200"/>
          </a:xfrm>
        </p:spPr>
        <p:txBody>
          <a:bodyPr>
            <a:normAutofit fontScale="7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600" b="1" i="1" dirty="0"/>
              <a:t>No proposal or submission shall be considered </a:t>
            </a:r>
            <a:r>
              <a:rPr lang="en-US" sz="2600" b="1" i="1" dirty="0" smtClean="0"/>
              <a:t>responsive unless it demonstrates compliance with the PNP.</a:t>
            </a:r>
          </a:p>
          <a:p>
            <a:pPr marL="0" indent="0">
              <a:buNone/>
            </a:pPr>
            <a:endParaRPr lang="en-US" sz="1300" b="1" i="1" u="sng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/>
              <a:t>DBE Primes are required to complete PNP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dirty="0" smtClean="0"/>
              <a:t>Covenant </a:t>
            </a:r>
            <a:r>
              <a:rPr lang="en-US" b="1" dirty="0"/>
              <a:t>of Non-Discrimination (Exhibit A</a:t>
            </a:r>
            <a:r>
              <a:rPr lang="en-US" b="1" dirty="0" smtClean="0"/>
              <a:t>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Must be notarized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300" dirty="0" smtClean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Good Faith Effort Statement Form (Exhibit B</a:t>
            </a:r>
            <a:r>
              <a:rPr lang="en-US" b="1" dirty="0" smtClean="0"/>
              <a:t>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Provide written </a:t>
            </a:r>
            <a:r>
              <a:rPr lang="en-US" dirty="0"/>
              <a:t>notice to at least three (3) available certified </a:t>
            </a:r>
            <a:r>
              <a:rPr lang="en-US" dirty="0" smtClean="0"/>
              <a:t>MWBEs</a:t>
            </a:r>
            <a:endParaRPr lang="en-US" dirty="0"/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The first three items on this form </a:t>
            </a:r>
            <a:r>
              <a:rPr lang="en-US" b="1" u="sng" dirty="0"/>
              <a:t>must be</a:t>
            </a:r>
            <a:r>
              <a:rPr lang="en-US" dirty="0"/>
              <a:t> </a:t>
            </a:r>
            <a:r>
              <a:rPr lang="en-US" dirty="0" smtClean="0"/>
              <a:t>initialed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1400" b="1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Good Faith Effort Verification Form (Exhibit C</a:t>
            </a:r>
            <a:r>
              <a:rPr lang="en-US" b="1" dirty="0" smtClean="0"/>
              <a:t>)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/>
              <a:t>Must include the individual’s or entity's name, business location, and information requested  </a:t>
            </a:r>
          </a:p>
          <a:p>
            <a:pPr lvl="2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B</a:t>
            </a:r>
            <a:r>
              <a:rPr lang="en-US" dirty="0" smtClean="0"/>
              <a:t>ack-up documentation supporting the outreach (i.e. Copies of email threads).</a:t>
            </a:r>
          </a:p>
          <a:p>
            <a:pPr marL="627063" lvl="2" indent="0">
              <a:spcBef>
                <a:spcPts val="0"/>
              </a:spcBef>
              <a:spcAft>
                <a:spcPts val="600"/>
              </a:spcAft>
              <a:buNone/>
            </a:pPr>
            <a:endParaRPr lang="en-US" b="1" dirty="0"/>
          </a:p>
          <a:p>
            <a:pPr lvl="2"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0" indent="0">
              <a:buNone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566672"/>
          </a:xfrm>
        </p:spPr>
        <p:txBody>
          <a:bodyPr>
            <a:noAutofit/>
          </a:bodyPr>
          <a:lstStyle/>
          <a:p>
            <a:r>
              <a:rPr lang="en-US" sz="4800" dirty="0" smtClean="0"/>
              <a:t>EVALUATION CRITERIA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438400"/>
            <a:ext cx="8534400" cy="4267200"/>
          </a:xfrm>
        </p:spPr>
        <p:txBody>
          <a:bodyPr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b="1" dirty="0" smtClean="0"/>
              <a:t>Business Plan</a:t>
            </a:r>
            <a:endParaRPr lang="en-US" b="1" dirty="0" smtClean="0"/>
          </a:p>
          <a:p>
            <a:pPr marL="0" lvl="0" indent="0">
              <a:buNone/>
            </a:pPr>
            <a:r>
              <a:rPr lang="en-US" i="1" dirty="0" smtClean="0"/>
              <a:t>Total </a:t>
            </a:r>
            <a:r>
              <a:rPr lang="en-US" i="1" dirty="0"/>
              <a:t>points available for this criterion are </a:t>
            </a:r>
            <a:r>
              <a:rPr lang="en-US" i="1" u="sng" dirty="0" smtClean="0"/>
              <a:t>25</a:t>
            </a:r>
            <a:r>
              <a:rPr lang="en-US" i="1" dirty="0" smtClean="0"/>
              <a:t> </a:t>
            </a:r>
            <a:r>
              <a:rPr lang="en-US" i="1" dirty="0" smtClean="0"/>
              <a:t>points</a:t>
            </a:r>
            <a:endParaRPr lang="en-US" b="1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dirty="0" smtClean="0"/>
              <a:t>Experience/Qualification of Firm</a:t>
            </a:r>
            <a:endParaRPr lang="en-US" b="1" dirty="0" smtClean="0"/>
          </a:p>
          <a:p>
            <a:pPr marL="0" lvl="0" indent="0">
              <a:buNone/>
            </a:pPr>
            <a:r>
              <a:rPr lang="en-US" i="1" dirty="0" smtClean="0"/>
              <a:t>Total </a:t>
            </a:r>
            <a:r>
              <a:rPr lang="en-US" i="1" dirty="0"/>
              <a:t>points available for this criterion are </a:t>
            </a:r>
            <a:r>
              <a:rPr lang="en-US" i="1" u="sng" dirty="0" smtClean="0"/>
              <a:t>30</a:t>
            </a:r>
            <a:r>
              <a:rPr lang="en-US" i="1" dirty="0" smtClean="0"/>
              <a:t> </a:t>
            </a:r>
            <a:r>
              <a:rPr lang="en-US" i="1" dirty="0"/>
              <a:t>points</a:t>
            </a:r>
            <a:r>
              <a:rPr lang="en-US" i="1" dirty="0" smtClean="0"/>
              <a:t>.</a:t>
            </a:r>
            <a:endParaRPr lang="en-US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 </a:t>
            </a:r>
            <a:r>
              <a:rPr lang="en-US" b="1" dirty="0" smtClean="0"/>
              <a:t>Commission </a:t>
            </a:r>
            <a:r>
              <a:rPr lang="en-US" b="1" dirty="0" smtClean="0"/>
              <a:t>Criteria</a:t>
            </a:r>
          </a:p>
          <a:p>
            <a:pPr marL="0" lvl="0" indent="0">
              <a:buNone/>
            </a:pPr>
            <a:r>
              <a:rPr lang="en-US" i="1" dirty="0" smtClean="0"/>
              <a:t>Total </a:t>
            </a:r>
            <a:r>
              <a:rPr lang="en-US" i="1" dirty="0"/>
              <a:t>points available for this criterion are </a:t>
            </a:r>
            <a:r>
              <a:rPr lang="en-US" i="1" u="sng" dirty="0" smtClean="0"/>
              <a:t>35</a:t>
            </a:r>
            <a:r>
              <a:rPr lang="en-US" i="1" dirty="0" smtClean="0"/>
              <a:t> </a:t>
            </a:r>
            <a:r>
              <a:rPr lang="en-US" i="1" dirty="0"/>
              <a:t>points</a:t>
            </a:r>
            <a:r>
              <a:rPr lang="en-US" i="1" dirty="0" smtClean="0"/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dirty="0" smtClean="0"/>
              <a:t>Diversity </a:t>
            </a:r>
            <a:r>
              <a:rPr lang="en-US" b="1" dirty="0" smtClean="0"/>
              <a:t>Plan</a:t>
            </a:r>
          </a:p>
          <a:p>
            <a:pPr marL="0" lvl="0" indent="0">
              <a:buNone/>
            </a:pPr>
            <a:r>
              <a:rPr lang="en-US" i="1" dirty="0" smtClean="0"/>
              <a:t>Total </a:t>
            </a:r>
            <a:r>
              <a:rPr lang="en-US" i="1" dirty="0"/>
              <a:t>points available for this criterion are </a:t>
            </a:r>
            <a:r>
              <a:rPr lang="en-US" i="1" u="sng" dirty="0" smtClean="0"/>
              <a:t>10</a:t>
            </a:r>
            <a:r>
              <a:rPr lang="en-US" i="1" dirty="0" smtClean="0"/>
              <a:t> points</a:t>
            </a:r>
            <a:r>
              <a:rPr lang="en-US" b="1" dirty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000" dirty="0" smtClean="0"/>
          </a:p>
          <a:p>
            <a:pPr marL="0" indent="0">
              <a:buNone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185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marL="0" indent="0">
              <a:buNone/>
            </a:pPr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22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IMPORTANT RFP DATES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6538537"/>
              </p:ext>
            </p:extLst>
          </p:nvPr>
        </p:nvGraphicFramePr>
        <p:xfrm>
          <a:off x="685800" y="2819401"/>
          <a:ext cx="8077200" cy="3428999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5182169"/>
                <a:gridCol w="2895031"/>
              </a:tblGrid>
              <a:tr h="99391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0" algn="r"/>
                          <a:tab pos="4686300" algn="l"/>
                        </a:tabLst>
                      </a:pPr>
                      <a:r>
                        <a:rPr lang="en-US" sz="2400" b="0" dirty="0">
                          <a:effectLst/>
                        </a:rPr>
                        <a:t>RFP Questions and </a:t>
                      </a:r>
                      <a:r>
                        <a:rPr lang="en-US" sz="2400" b="0" dirty="0" smtClean="0">
                          <a:effectLst/>
                        </a:rPr>
                        <a:t>Inquiries Due </a:t>
                      </a:r>
                      <a:endParaRPr lang="en-US" sz="1600" b="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0" algn="r"/>
                          <a:tab pos="4686300" algn="l"/>
                        </a:tabLst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September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20,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2016</a:t>
                      </a:r>
                      <a:endParaRPr lang="en-US" sz="2000" b="0" dirty="0">
                        <a:solidFill>
                          <a:srgbClr val="FF0000"/>
                        </a:solidFill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175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0" algn="r"/>
                          <a:tab pos="4686300" algn="l"/>
                        </a:tabLst>
                      </a:pPr>
                      <a:r>
                        <a:rPr lang="en-US" sz="2400" b="0" dirty="0">
                          <a:effectLst/>
                        </a:rPr>
                        <a:t>Responses to Inquiries </a:t>
                      </a:r>
                      <a:endParaRPr lang="en-US" sz="1600" b="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0" algn="r"/>
                          <a:tab pos="4686300" algn="l"/>
                        </a:tabLst>
                      </a:pP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September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22, </a:t>
                      </a:r>
                      <a:r>
                        <a:rPr lang="en-US" sz="24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2106</a:t>
                      </a:r>
                      <a:endParaRPr lang="en-US" sz="2000" b="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  <a:tr h="1217543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0" algn="r"/>
                          <a:tab pos="4686300" algn="l"/>
                        </a:tabLst>
                      </a:pPr>
                      <a:r>
                        <a:rPr lang="en-US" sz="2400" b="0" dirty="0">
                          <a:effectLst/>
                        </a:rPr>
                        <a:t>RFP </a:t>
                      </a:r>
                      <a:r>
                        <a:rPr lang="en-US" sz="2400" b="0" dirty="0" smtClean="0">
                          <a:effectLst/>
                        </a:rPr>
                        <a:t>Submissions </a:t>
                      </a:r>
                      <a:r>
                        <a:rPr lang="en-US" sz="2400" b="0" dirty="0">
                          <a:effectLst/>
                        </a:rPr>
                        <a:t>Due</a:t>
                      </a:r>
                      <a:endParaRPr lang="en-US" sz="1600" b="0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572000" algn="r"/>
                          <a:tab pos="4686300" algn="l"/>
                        </a:tabLst>
                      </a:pP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September </a:t>
                      </a:r>
                      <a:r>
                        <a:rPr lang="en-US" sz="2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29, 2016 @ 3pm</a:t>
                      </a:r>
                      <a:endParaRPr lang="en-US" sz="2000" b="1" dirty="0">
                        <a:effectLst/>
                        <a:latin typeface="Courier New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472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5393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All submittals must be received </a:t>
            </a:r>
            <a:r>
              <a:rPr lang="en-US" dirty="0" smtClean="0"/>
              <a:t>by deadline - NO EXCEPTIONS.</a:t>
            </a:r>
          </a:p>
          <a:p>
            <a:pPr marL="0" indent="0">
              <a:buNone/>
            </a:pPr>
            <a:endParaRPr lang="en-US" dirty="0" smtClean="0"/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ea typeface="Times New Roman"/>
              </a:rPr>
              <a:t>Hand Delivery Option: Administrative Offices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latin typeface="Times New Roman"/>
                <a:ea typeface="Times New Roman"/>
              </a:rPr>
              <a:t>	</a:t>
            </a:r>
            <a:r>
              <a:rPr lang="en-US" dirty="0" smtClean="0">
                <a:latin typeface="Times New Roman"/>
                <a:ea typeface="Times New Roman"/>
              </a:rPr>
              <a:t>		     600 Koreans Veterans Blvd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ea typeface="Times New Roman"/>
              </a:rPr>
              <a:t>UPS or FedEx Option: Music City Center House Docks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dirty="0">
                <a:latin typeface="Times New Roman"/>
                <a:ea typeface="Times New Roman"/>
              </a:rPr>
              <a:t>	</a:t>
            </a:r>
            <a:r>
              <a:rPr lang="en-US" dirty="0" smtClean="0">
                <a:latin typeface="Times New Roman"/>
                <a:ea typeface="Times New Roman"/>
              </a:rPr>
              <a:t>		     700 Koreans Veterans Blvd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Times New Roman"/>
              <a:ea typeface="Times New Roman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/>
              <a:ea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2988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53933"/>
          </a:xfrm>
        </p:spPr>
        <p:txBody>
          <a:bodyPr>
            <a:norm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ea typeface="Times New Roman"/>
              </a:rPr>
              <a:t>Read Section V) F. Response Format, Requirements and Evaluation Criteria thoroughly 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>
                <a:latin typeface="Times New Roman"/>
                <a:ea typeface="Times New Roman"/>
              </a:rPr>
              <a:t>Include required amount of copies and </a:t>
            </a:r>
            <a:r>
              <a:rPr lang="en-US" u="sng" dirty="0">
                <a:latin typeface="Times New Roman"/>
                <a:ea typeface="Times New Roman"/>
              </a:rPr>
              <a:t>electronic </a:t>
            </a:r>
            <a:r>
              <a:rPr lang="en-US" u="sng" dirty="0" smtClean="0">
                <a:latin typeface="Times New Roman"/>
                <a:ea typeface="Times New Roman"/>
              </a:rPr>
              <a:t>copy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ea typeface="Times New Roman"/>
              </a:rPr>
              <a:t>Organize tabs in order listed in RFP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ea typeface="Times New Roman"/>
              </a:rPr>
              <a:t>Ensure to include all required Exhibits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Times New Roman"/>
              <a:ea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22615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72067" y="2675466"/>
            <a:ext cx="7408333" cy="3953933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ea typeface="Times New Roman"/>
              </a:rPr>
              <a:t>Read Section III. Diversity Plan thoroughly (10 pts)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ea typeface="Times New Roman"/>
              </a:rPr>
              <a:t>Use Exhibit D</a:t>
            </a:r>
          </a:p>
          <a:p>
            <a:pPr marL="301943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/>
                <a:ea typeface="Times New Roman"/>
              </a:rPr>
              <a:t>Read Section IV. Procurement Nondiscrimination Program thoroughly.  Required in all proposals: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Covenant of </a:t>
            </a:r>
            <a:r>
              <a:rPr lang="en-US" b="1" dirty="0" smtClean="0"/>
              <a:t>Non-Discrimination</a:t>
            </a:r>
            <a:r>
              <a:rPr lang="en-US" b="1" dirty="0"/>
              <a:t> </a:t>
            </a:r>
            <a:r>
              <a:rPr lang="en-US" b="1" dirty="0" smtClean="0"/>
              <a:t>(Exhibit A)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Good Faith Effort Statement </a:t>
            </a:r>
            <a:r>
              <a:rPr lang="en-US" b="1" dirty="0" smtClean="0"/>
              <a:t>Form</a:t>
            </a:r>
            <a:r>
              <a:rPr lang="en-US" b="1" dirty="0"/>
              <a:t> </a:t>
            </a:r>
            <a:r>
              <a:rPr lang="en-US" b="1" dirty="0" smtClean="0"/>
              <a:t>(Exhibit B)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b="1" dirty="0"/>
              <a:t>Good Faith Effort </a:t>
            </a:r>
            <a:r>
              <a:rPr lang="en-US" b="1" dirty="0" smtClean="0"/>
              <a:t>Verification Form</a:t>
            </a:r>
            <a:r>
              <a:rPr lang="en-US" b="1" dirty="0"/>
              <a:t> </a:t>
            </a:r>
            <a:r>
              <a:rPr lang="en-US" b="1" dirty="0" smtClean="0"/>
              <a:t>(Exhibit C)</a:t>
            </a:r>
            <a:endParaRPr lang="en-US" b="1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b="1" dirty="0"/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Times New Roman"/>
              <a:ea typeface="Times New Roman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Times New Roman"/>
              <a:ea typeface="Times New Roman"/>
            </a:endParaRPr>
          </a:p>
          <a:p>
            <a:pPr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 smtClean="0">
              <a:latin typeface="Times New Roman"/>
              <a:ea typeface="Times New Roman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SUBMISSION 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5578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1" dirty="0" smtClean="0"/>
              <a:t>REMINDER: </a:t>
            </a:r>
            <a:r>
              <a:rPr lang="en-US" dirty="0" smtClean="0"/>
              <a:t>Questions must be submitted in writing in order to receive an official response.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 Written </a:t>
            </a:r>
            <a:r>
              <a:rPr lang="en-US" dirty="0"/>
              <a:t>responses to questions </a:t>
            </a:r>
            <a:r>
              <a:rPr lang="en-US" dirty="0" smtClean="0"/>
              <a:t>will be issue by </a:t>
            </a:r>
            <a:r>
              <a:rPr lang="en-US" dirty="0"/>
              <a:t>RFP amendment </a:t>
            </a:r>
            <a:r>
              <a:rPr lang="en-US" dirty="0" smtClean="0"/>
              <a:t>and posted to Music City Center website:</a:t>
            </a:r>
          </a:p>
          <a:p>
            <a:pPr marL="0" lvl="0" indent="0">
              <a:buNone/>
            </a:pPr>
            <a:endParaRPr lang="en-US" u="sng" dirty="0" smtClean="0">
              <a:hlinkClick r:id="rId2"/>
            </a:endParaRPr>
          </a:p>
          <a:p>
            <a:pPr marL="0" lvl="0" indent="0" algn="ctr">
              <a:buNone/>
            </a:pPr>
            <a:r>
              <a:rPr lang="en-US" sz="2000" u="sng" dirty="0" smtClean="0">
                <a:hlinkClick r:id="rId2"/>
              </a:rPr>
              <a:t>http</a:t>
            </a:r>
            <a:r>
              <a:rPr lang="en-US" sz="2000" u="sng" dirty="0">
                <a:hlinkClick r:id="rId2"/>
              </a:rPr>
              <a:t>://</a:t>
            </a:r>
            <a:r>
              <a:rPr lang="en-US" sz="2000" u="sng" dirty="0" smtClean="0">
                <a:hlinkClick r:id="rId2"/>
              </a:rPr>
              <a:t>www.nashvillemusiccitycenter.com/business-opportunities</a:t>
            </a:r>
            <a:r>
              <a:rPr lang="en-US" sz="2000" dirty="0" smtClean="0"/>
              <a:t> 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QUESTIONS/TOUR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722873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BEFORE WE BEGIN…</a:t>
            </a:r>
            <a:endParaRPr lang="en-US" sz="6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72067" y="2438400"/>
            <a:ext cx="7408333" cy="3687763"/>
          </a:xfrm>
        </p:spPr>
        <p:txBody>
          <a:bodyPr/>
          <a:lstStyle/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Why are we here</a:t>
            </a:r>
            <a:r>
              <a:rPr lang="en-US" dirty="0"/>
              <a:t>? </a:t>
            </a:r>
            <a:endParaRPr lang="en-US" dirty="0" smtClean="0"/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Please </a:t>
            </a:r>
            <a:r>
              <a:rPr lang="en-US" dirty="0"/>
              <a:t>Sign – </a:t>
            </a:r>
            <a:r>
              <a:rPr lang="en-US" dirty="0" smtClean="0"/>
              <a:t>In</a:t>
            </a:r>
          </a:p>
          <a:p>
            <a:pPr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Questions – WRITTEN RESPONSES PREVAIL</a:t>
            </a:r>
          </a:p>
        </p:txBody>
      </p:sp>
    </p:spTree>
    <p:extLst>
      <p:ext uri="{BB962C8B-B14F-4D97-AF65-F5344CB8AC3E}">
        <p14:creationId xmlns:p14="http://schemas.microsoft.com/office/powerpoint/2010/main" val="317045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533400" y="1752600"/>
            <a:ext cx="8229600" cy="4953000"/>
          </a:xfrm>
        </p:spPr>
        <p:txBody>
          <a:bodyPr>
            <a:normAutofit fontScale="55000" lnSpcReduction="20000"/>
          </a:bodyPr>
          <a:lstStyle/>
          <a:p>
            <a:pPr marL="571500" indent="-571500">
              <a:lnSpc>
                <a:spcPct val="200000"/>
              </a:lnSpc>
              <a:buFont typeface="+mj-lt"/>
              <a:buAutoNum type="romanUcPeriod"/>
            </a:pPr>
            <a:endParaRPr lang="en-US" sz="1700" dirty="0" smtClean="0"/>
          </a:p>
          <a:p>
            <a:pPr marL="571500" indent="-571500">
              <a:lnSpc>
                <a:spcPct val="200000"/>
              </a:lnSpc>
              <a:buFont typeface="+mj-lt"/>
              <a:buAutoNum type="romanUcPeriod"/>
            </a:pPr>
            <a:r>
              <a:rPr lang="en-US" sz="4800" dirty="0" smtClean="0"/>
              <a:t>Welcome/Introductions</a:t>
            </a:r>
          </a:p>
          <a:p>
            <a:pPr marL="571500" indent="-571500">
              <a:lnSpc>
                <a:spcPct val="200000"/>
              </a:lnSpc>
              <a:buFont typeface="+mj-lt"/>
              <a:buAutoNum type="romanUcPeriod"/>
            </a:pPr>
            <a:r>
              <a:rPr lang="en-US" sz="4800" dirty="0" smtClean="0"/>
              <a:t>RFP Overview and Highlights </a:t>
            </a:r>
          </a:p>
          <a:p>
            <a:pPr marL="571500" indent="-571500">
              <a:lnSpc>
                <a:spcPct val="200000"/>
              </a:lnSpc>
              <a:buFont typeface="+mj-lt"/>
              <a:buAutoNum type="romanUcPeriod"/>
            </a:pPr>
            <a:r>
              <a:rPr lang="en-US" sz="4800" dirty="0" smtClean="0"/>
              <a:t>Important Dates</a:t>
            </a:r>
          </a:p>
          <a:p>
            <a:pPr marL="571500" indent="-571500">
              <a:lnSpc>
                <a:spcPct val="200000"/>
              </a:lnSpc>
              <a:buFont typeface="+mj-lt"/>
              <a:buAutoNum type="romanUcPeriod"/>
            </a:pPr>
            <a:r>
              <a:rPr lang="en-US" sz="4800" dirty="0" smtClean="0"/>
              <a:t>Submission Requirements</a:t>
            </a:r>
          </a:p>
          <a:p>
            <a:pPr marL="571500" indent="-571500">
              <a:lnSpc>
                <a:spcPct val="200000"/>
              </a:lnSpc>
              <a:buFont typeface="+mj-lt"/>
              <a:buAutoNum type="romanUcPeriod"/>
            </a:pPr>
            <a:r>
              <a:rPr lang="en-US" sz="4800" dirty="0" smtClean="0"/>
              <a:t>Q &amp; A Session</a:t>
            </a:r>
          </a:p>
          <a:p>
            <a:pPr marL="0" indent="0">
              <a:buNone/>
            </a:pPr>
            <a:endParaRPr lang="en-US" dirty="0" smtClean="0"/>
          </a:p>
          <a:p>
            <a:pPr marL="571500" indent="-571500">
              <a:buFont typeface="+mj-lt"/>
              <a:buAutoNum type="romanUcPeriod"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 smtClean="0"/>
              <a:t>AGENDA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44121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133600"/>
            <a:ext cx="8153400" cy="44958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Jasmine Quattlebaum – Director of Purchasing/DBE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Charles Starks – President/CEO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Elisa </a:t>
            </a:r>
            <a:r>
              <a:rPr lang="en-US" dirty="0" smtClean="0"/>
              <a:t>Putman </a:t>
            </a:r>
            <a:r>
              <a:rPr lang="en-US" dirty="0"/>
              <a:t>– </a:t>
            </a:r>
            <a:r>
              <a:rPr lang="en-US" dirty="0" smtClean="0"/>
              <a:t>Sr. </a:t>
            </a:r>
            <a:r>
              <a:rPr lang="en-US" dirty="0"/>
              <a:t>Vice </a:t>
            </a:r>
            <a:r>
              <a:rPr lang="en-US" dirty="0" smtClean="0"/>
              <a:t>President Chief </a:t>
            </a:r>
            <a:r>
              <a:rPr lang="en-US" dirty="0"/>
              <a:t>Operating </a:t>
            </a:r>
            <a:r>
              <a:rPr lang="en-US" dirty="0" smtClean="0"/>
              <a:t>Officer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Eric Blouin -  Director of Technology Services </a:t>
            </a:r>
            <a:endParaRPr lang="en-US" dirty="0" smtClean="0"/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Chris Schappert – Director of Event Services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000" dirty="0" smtClean="0"/>
              <a:t>INTRODUCTIONS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37644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RFP OVERVIEW AND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1" y="2514600"/>
            <a:ext cx="8382000" cy="40386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/>
              <a:t>RFP will be for a three (3) year term with a one-time option to extend for </a:t>
            </a:r>
            <a:r>
              <a:rPr lang="en-US" dirty="0" smtClean="0"/>
              <a:t>two (2) </a:t>
            </a:r>
            <a:r>
              <a:rPr lang="en-US" dirty="0"/>
              <a:t>additional </a:t>
            </a:r>
            <a:r>
              <a:rPr lang="en-US" dirty="0" smtClean="0"/>
              <a:t>one </a:t>
            </a:r>
            <a:r>
              <a:rPr lang="en-US" dirty="0"/>
              <a:t>year term at the sole discretion of the </a:t>
            </a:r>
            <a:r>
              <a:rPr lang="en-US" dirty="0" smtClean="0"/>
              <a:t>Authority</a:t>
            </a:r>
            <a:r>
              <a:rPr lang="en-US" dirty="0" smtClean="0"/>
              <a:t>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b="1" u="sng" dirty="0" smtClean="0"/>
              <a:t>Preferred Partner contract</a:t>
            </a:r>
            <a:r>
              <a:rPr lang="en-US" dirty="0" smtClean="0"/>
              <a:t>.  Audio Visual Services is not exclusive.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dirty="0"/>
              <a:t>This contract does not include rigging services/equipment.  Contractor may bid on all specified truss and motors, however rigging installation/labor is exclusive.</a:t>
            </a:r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dirty="0" smtClean="0"/>
          </a:p>
          <a:p>
            <a:pPr>
              <a:lnSpc>
                <a:spcPct val="110000"/>
              </a:lnSpc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4284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RFP OVERVIEW AND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2067" y="2514600"/>
            <a:ext cx="7408333" cy="4038600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dirty="0"/>
              <a:t>The Authority will provide 432 sq. ft. of office and 1292 sq. ft. of storage space and a state of the art nearly $4,000,000 sound and video infrastructure which allows MCC to broadcast video and audio throughout the facility and provide quality house sound for all meeting space.  This high-quality equipment will include Crestron and QSC’s Q-SYS as the main system components.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0173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RFP OVERVIEW AND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610600" cy="43434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dirty="0" smtClean="0"/>
              <a:t>Audio Visual Services Expectations as it relates to:</a:t>
            </a:r>
          </a:p>
          <a:p>
            <a:pPr marL="0" lvl="0" indent="0">
              <a:buNone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b="1" dirty="0"/>
              <a:t>Equipment and Service </a:t>
            </a:r>
            <a:r>
              <a:rPr lang="en-US" b="1" dirty="0" smtClean="0"/>
              <a:t>Pricing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dirty="0"/>
              <a:t>Marketing </a:t>
            </a:r>
            <a:r>
              <a:rPr lang="en-US" b="1" dirty="0" smtClean="0"/>
              <a:t>Requirements</a:t>
            </a:r>
          </a:p>
          <a:p>
            <a:pPr lvl="0">
              <a:buFont typeface="Arial" panose="020B0604020202020204" pitchFamily="34" charset="0"/>
              <a:buChar char="•"/>
            </a:pPr>
            <a:endParaRPr lang="en-US" b="1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n-US" b="1" dirty="0" smtClean="0"/>
              <a:t>Other Expectations</a:t>
            </a:r>
            <a:endParaRPr lang="en-US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57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RFP OVERVIEW AND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610600" cy="43434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dirty="0" smtClean="0"/>
              <a:t>Contractor Constraints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Must maintain a </a:t>
            </a:r>
            <a:r>
              <a:rPr lang="en-US" dirty="0"/>
              <a:t>minimum amount of commonly requested audiovisual equipment and peripheral equipment (as determined by the Authority) within a secured location inside the MCC. 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Due to limited space within the facility of the </a:t>
            </a:r>
            <a:r>
              <a:rPr lang="en-US" dirty="0" smtClean="0"/>
              <a:t>MCC, it </a:t>
            </a:r>
            <a:r>
              <a:rPr lang="en-US" dirty="0"/>
              <a:t>may be necessary for the contractor to provide additional storage for equipment/staff, at an off-site </a:t>
            </a:r>
            <a:r>
              <a:rPr lang="en-US" dirty="0" smtClean="0"/>
              <a:t>location.</a:t>
            </a:r>
            <a:endParaRPr lang="en-US" dirty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8879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RFP OVERVIEW AND 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438400"/>
            <a:ext cx="8610600" cy="434340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2800" b="1" dirty="0" smtClean="0"/>
              <a:t>Contractor Constraints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Contractor </a:t>
            </a:r>
            <a:r>
              <a:rPr lang="en-US" dirty="0"/>
              <a:t>will assign an on-site manager to be the Authority’s point of contact and they will oversee the audiovisual operations, marketing and sales.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This </a:t>
            </a:r>
            <a:r>
              <a:rPr lang="en-US" dirty="0"/>
              <a:t>manager will be available twenty-four (24) hours a day via pager or cellular phone when not on duty at the MCC</a:t>
            </a:r>
            <a:r>
              <a:rPr lang="en-US" dirty="0" smtClean="0"/>
              <a:t>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Contractor is to ensure only trained personnel operate the fixed sound/video systems.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 smtClean="0"/>
          </a:p>
          <a:p>
            <a:pPr lvl="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024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1703</TotalTime>
  <Words>997</Words>
  <Application>Microsoft Office PowerPoint</Application>
  <PresentationFormat>On-screen Show (4:3)</PresentationFormat>
  <Paragraphs>158</Paragraphs>
  <Slides>19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Waveform</vt:lpstr>
      <vt:lpstr>AUDIO VISUAL SERVICES FOR  MUSIC CITY CENTER  RFP 107-2016</vt:lpstr>
      <vt:lpstr>BEFORE WE BEGIN…</vt:lpstr>
      <vt:lpstr>AGENDA</vt:lpstr>
      <vt:lpstr>INTRODUCTIONS</vt:lpstr>
      <vt:lpstr>RFP OVERVIEW AND HIGHLIGHTS</vt:lpstr>
      <vt:lpstr>RFP OVERVIEW AND HIGHLIGHTS</vt:lpstr>
      <vt:lpstr>RFP OVERVIEW AND HIGHLIGHTS</vt:lpstr>
      <vt:lpstr>RFP OVERVIEW AND HIGHLIGHTS</vt:lpstr>
      <vt:lpstr>RFP OVERVIEW AND HIGHLIGHTS</vt:lpstr>
      <vt:lpstr>RFP OVERVIEW AND HIGHLIGHTS</vt:lpstr>
      <vt:lpstr>DIVERSITY PLAN OVERVIEW</vt:lpstr>
      <vt:lpstr>DIVERSITY PLAN OVERVIEW</vt:lpstr>
      <vt:lpstr>PROCUREMENT NONDISCRIMINATION PROGRAM PLAN (PNP) OVERVIEW</vt:lpstr>
      <vt:lpstr>EVALUATION CRITERIA</vt:lpstr>
      <vt:lpstr>IMPORTANT RFP DATES</vt:lpstr>
      <vt:lpstr>SUBMISSION REQUIREMENTS</vt:lpstr>
      <vt:lpstr>SUBMISSION REQUIREMENTS</vt:lpstr>
      <vt:lpstr>SUBMISSION REQUIREMENTS</vt:lpstr>
      <vt:lpstr>QUESTIONS/TOUR</vt:lpstr>
    </vt:vector>
  </TitlesOfParts>
  <Company>Metropolitan Government of Nashville &amp; Davidson Cty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Robinson, Amanda (NCC)</dc:creator>
  <cp:lastModifiedBy>Quattlebaum, Jasmine (NCC)</cp:lastModifiedBy>
  <cp:revision>60</cp:revision>
  <cp:lastPrinted>2016-09-06T21:36:18Z</cp:lastPrinted>
  <dcterms:created xsi:type="dcterms:W3CDTF">2013-10-28T13:29:34Z</dcterms:created>
  <dcterms:modified xsi:type="dcterms:W3CDTF">2016-09-15T22:20:19Z</dcterms:modified>
</cp:coreProperties>
</file>