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9" r:id="rId4"/>
    <p:sldId id="268" r:id="rId5"/>
    <p:sldId id="259" r:id="rId6"/>
    <p:sldId id="289" r:id="rId7"/>
    <p:sldId id="290" r:id="rId8"/>
    <p:sldId id="286" r:id="rId9"/>
    <p:sldId id="291" r:id="rId10"/>
    <p:sldId id="292" r:id="rId11"/>
    <p:sldId id="287" r:id="rId12"/>
    <p:sldId id="288" r:id="rId13"/>
    <p:sldId id="284" r:id="rId14"/>
    <p:sldId id="285" r:id="rId15"/>
    <p:sldId id="272" r:id="rId16"/>
    <p:sldId id="282" r:id="rId17"/>
    <p:sldId id="273" r:id="rId18"/>
    <p:sldId id="274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0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844E0-A82C-49D7-A9DE-D07D5EB5DF0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525E7-6295-45EB-9F8B-F122F4AE0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6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25E7-6295-45EB-9F8B-F122F4AE06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2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2C7-1B70-467B-A20A-40356283B90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E511-50C9-42D2-8CBD-CD7F8BF63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2C7-1B70-467B-A20A-40356283B90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E511-50C9-42D2-8CBD-CD7F8BF63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2C7-1B70-467B-A20A-40356283B90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E511-50C9-42D2-8CBD-CD7F8BF6396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2C7-1B70-467B-A20A-40356283B90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E511-50C9-42D2-8CBD-CD7F8BF6396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2C7-1B70-467B-A20A-40356283B90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E511-50C9-42D2-8CBD-CD7F8BF63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2C7-1B70-467B-A20A-40356283B90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E511-50C9-42D2-8CBD-CD7F8BF639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2C7-1B70-467B-A20A-40356283B90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E511-50C9-42D2-8CBD-CD7F8BF63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2C7-1B70-467B-A20A-40356283B90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E511-50C9-42D2-8CBD-CD7F8BF63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2C7-1B70-467B-A20A-40356283B90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E511-50C9-42D2-8CBD-CD7F8BF63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2C7-1B70-467B-A20A-40356283B90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E511-50C9-42D2-8CBD-CD7F8BF6396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2C7-1B70-467B-A20A-40356283B90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E511-50C9-42D2-8CBD-CD7F8BF6396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4AB12C7-1B70-467B-A20A-40356283B90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DF8E511-50C9-42D2-8CBD-CD7F8BF6396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shvillemusiccitycenter.com/business-opportuniti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8077200" cy="51054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Carpet, Tile, Fabric Cleaning</a:t>
            </a: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FOR 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MUSIC CITY CENTER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RFP </a:t>
            </a:r>
            <a:r>
              <a:rPr lang="en-US" sz="6000" b="1" dirty="0" smtClean="0">
                <a:solidFill>
                  <a:schemeClr val="bg1"/>
                </a:solidFill>
              </a:rPr>
              <a:t>101-2016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486401"/>
            <a:ext cx="1727199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RFP OVERIEW AND HIGHLIGHTS</a:t>
            </a:r>
            <a:endParaRPr lang="en-US" dirty="0"/>
          </a:p>
        </p:txBody>
      </p:sp>
      <p:pic>
        <p:nvPicPr>
          <p:cNvPr id="9" name="Picture 8" descr="M:\Marketing &amp; Public Relations\MCC Photos\Interior\CVB Interiors\interiors\MCC-89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6400800" cy="3124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2819400" y="3733800"/>
            <a:ext cx="1666875" cy="3333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05100" y="5943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Fabric Walls in Meeting Rooms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RFP OVERIEW AND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4038600"/>
          </a:xfrm>
        </p:spPr>
        <p:txBody>
          <a:bodyPr>
            <a:normAutofit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leaning </a:t>
            </a:r>
            <a:r>
              <a:rPr lang="en-US" dirty="0"/>
              <a:t>of designated </a:t>
            </a:r>
            <a:r>
              <a:rPr lang="en-US" dirty="0" smtClean="0"/>
              <a:t>areas will occur </a:t>
            </a:r>
            <a:r>
              <a:rPr lang="en-US" dirty="0"/>
              <a:t>annually and typically in the month of December based on business levels.  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May </a:t>
            </a:r>
            <a:r>
              <a:rPr lang="en-US" dirty="0"/>
              <a:t>require some work outside this timeframe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ust </a:t>
            </a:r>
            <a:r>
              <a:rPr lang="en-US" dirty="0"/>
              <a:t>clean areas during overnight hours. </a:t>
            </a:r>
            <a:r>
              <a:rPr lang="en-US" dirty="0" smtClean="0"/>
              <a:t>Normal </a:t>
            </a:r>
            <a:r>
              <a:rPr lang="en-US" dirty="0"/>
              <a:t>business hours may be </a:t>
            </a:r>
            <a:r>
              <a:rPr lang="en-US" dirty="0" smtClean="0"/>
              <a:t>available</a:t>
            </a:r>
            <a:endParaRPr lang="en-US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Spot cleaning will require a 48 hours response time</a:t>
            </a:r>
            <a:endParaRPr lang="en-US" dirty="0" smtClean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2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RFP OVERIEW AND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4038600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Will </a:t>
            </a:r>
            <a:r>
              <a:rPr lang="en-US" dirty="0"/>
              <a:t>utilize staff/crew that have been trained or certified on how to properly and safely clean all surfaces listed in RFP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Exhibit </a:t>
            </a:r>
            <a:r>
              <a:rPr lang="en-US" dirty="0"/>
              <a:t>D </a:t>
            </a:r>
            <a:r>
              <a:rPr lang="en-US" dirty="0" smtClean="0"/>
              <a:t>: cleaning specifications </a:t>
            </a:r>
            <a:r>
              <a:rPr lang="en-US" dirty="0"/>
              <a:t>of carpet, title, and </a:t>
            </a:r>
            <a:r>
              <a:rPr lang="en-US" dirty="0" smtClean="0"/>
              <a:t>fabric for this scope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lnSpc>
                <a:spcPct val="11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38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DIVERSITY PLAN OVERIEW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6"/>
            <a:ext cx="7509933" cy="4106334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It is the policy of the Authority to assist minority, women, small, and service disabled veteran-owned business enterprises in learning how to do business with the Authority.  Furthermore, proposers are encouraged to maximize the usage of minority, women, small, and service-disabled veteran-owned businesses with respect to this scope.</a:t>
            </a:r>
            <a:endParaRPr lang="en-US" sz="20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Times New Roman"/>
              </a:rPr>
              <a:t>Read Section </a:t>
            </a:r>
            <a:r>
              <a:rPr lang="en-US" dirty="0" smtClean="0">
                <a:latin typeface="Times New Roman"/>
                <a:ea typeface="Times New Roman"/>
              </a:rPr>
              <a:t>II. </a:t>
            </a:r>
            <a:r>
              <a:rPr lang="en-US" dirty="0">
                <a:latin typeface="Times New Roman"/>
                <a:ea typeface="Times New Roman"/>
              </a:rPr>
              <a:t>Diversity Business Participation </a:t>
            </a:r>
            <a:r>
              <a:rPr lang="en-US" dirty="0" smtClean="0">
                <a:latin typeface="Times New Roman"/>
                <a:ea typeface="Times New Roman"/>
              </a:rPr>
              <a:t>(10 </a:t>
            </a:r>
            <a:r>
              <a:rPr lang="en-US" dirty="0">
                <a:latin typeface="Times New Roman"/>
                <a:ea typeface="Times New Roman"/>
              </a:rPr>
              <a:t>pts)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Diversity Plan will outline the </a:t>
            </a:r>
            <a:r>
              <a:rPr lang="en-US" sz="2000" dirty="0"/>
              <a:t>plan to achieve or exceed a target percentage of minority, woman, small businesses </a:t>
            </a:r>
            <a:r>
              <a:rPr lang="en-US" sz="2000" dirty="0" smtClean="0"/>
              <a:t>and/or </a:t>
            </a:r>
            <a:r>
              <a:rPr lang="en-US" sz="2000" dirty="0"/>
              <a:t>service disabled veteran owned businesses participation.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Different ways to obtain DBE participation may be through the use of mentorships, partnerships, and using sub contractors.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0" indent="0">
              <a:buNone/>
            </a:pP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3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Work </a:t>
            </a:r>
            <a:r>
              <a:rPr lang="en-US" dirty="0" smtClean="0"/>
              <a:t>with the Director of Purchasing/DBE and the Purchasing DBE Coordinator to establish a level of DBE participation, and reporting measures to fulfill contract compliance requirements.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DBE lists are available for the specified discipline of how proposers plan to use DBE company.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DIVERSITY PLAN OVERVIEW CONTINUED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93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RFP DATES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503511"/>
              </p:ext>
            </p:extLst>
          </p:nvPr>
        </p:nvGraphicFramePr>
        <p:xfrm>
          <a:off x="685800" y="2819401"/>
          <a:ext cx="8077200" cy="342899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182169"/>
                <a:gridCol w="2895031"/>
              </a:tblGrid>
              <a:tr h="99391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0" algn="r"/>
                          <a:tab pos="468630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RFP Questions and </a:t>
                      </a:r>
                      <a:r>
                        <a:rPr lang="en-US" sz="2400" b="0" dirty="0" smtClean="0">
                          <a:effectLst/>
                        </a:rPr>
                        <a:t>Inquiries Due </a:t>
                      </a:r>
                      <a:endParaRPr lang="en-US" sz="1600" b="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0" algn="r"/>
                          <a:tab pos="468630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February 3, 2016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175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0" algn="r"/>
                          <a:tab pos="468630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Responses to Inquiries </a:t>
                      </a:r>
                      <a:endParaRPr lang="en-US" sz="1600" b="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0" algn="r"/>
                          <a:tab pos="4686300" algn="l"/>
                        </a:tabLst>
                      </a:pPr>
                      <a:r>
                        <a:rPr lang="en-US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February 5, 2016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2175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0" algn="r"/>
                          <a:tab pos="468630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RFP </a:t>
                      </a:r>
                      <a:r>
                        <a:rPr lang="en-US" sz="2400" b="0" dirty="0" smtClean="0">
                          <a:effectLst/>
                        </a:rPr>
                        <a:t>Submissions </a:t>
                      </a:r>
                      <a:r>
                        <a:rPr lang="en-US" sz="2400" b="0" dirty="0">
                          <a:effectLst/>
                        </a:rPr>
                        <a:t>Due</a:t>
                      </a:r>
                      <a:endParaRPr lang="en-US" sz="1600" b="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r"/>
                          <a:tab pos="4686300" algn="l"/>
                        </a:tabLst>
                        <a:defRPr/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February 12, </a:t>
                      </a:r>
                      <a:r>
                        <a:rPr lang="en-US" sz="2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r"/>
                          <a:tab pos="4686300" algn="l"/>
                        </a:tabLst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3:00 PM Nashville local time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0" algn="r"/>
                          <a:tab pos="4686300" algn="l"/>
                        </a:tabLst>
                      </a:pP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66672"/>
          </a:xfrm>
        </p:spPr>
        <p:txBody>
          <a:bodyPr>
            <a:noAutofit/>
          </a:bodyPr>
          <a:lstStyle/>
          <a:p>
            <a:r>
              <a:rPr lang="en-US" sz="4800" dirty="0" smtClean="0"/>
              <a:t>EVALUATION CRITERIA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382000" cy="4267200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Experience </a:t>
            </a:r>
            <a:r>
              <a:rPr lang="en-US" b="1" dirty="0" smtClean="0"/>
              <a:t>and References</a:t>
            </a:r>
          </a:p>
          <a:p>
            <a:pPr marL="0" lvl="0" indent="0">
              <a:buNone/>
            </a:pPr>
            <a:r>
              <a:rPr lang="en-US" i="1" dirty="0" smtClean="0"/>
              <a:t>Total points available for this criterion are </a:t>
            </a:r>
            <a:r>
              <a:rPr lang="en-US" i="1" dirty="0" smtClean="0"/>
              <a:t>35</a:t>
            </a:r>
            <a:r>
              <a:rPr lang="en-US" i="1" dirty="0" smtClean="0"/>
              <a:t> points</a:t>
            </a:r>
            <a:endParaRPr lang="en-US" b="1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 smtClean="0"/>
              <a:t>Pricing (use Exhibit B and Exhibit C)</a:t>
            </a:r>
          </a:p>
          <a:p>
            <a:pPr marL="0" lvl="0" indent="0">
              <a:buNone/>
            </a:pPr>
            <a:r>
              <a:rPr lang="en-US" i="1" dirty="0" smtClean="0"/>
              <a:t>Total </a:t>
            </a:r>
            <a:r>
              <a:rPr lang="en-US" i="1" dirty="0"/>
              <a:t>points available for this criterion are </a:t>
            </a:r>
            <a:r>
              <a:rPr lang="en-US" i="1" dirty="0" smtClean="0"/>
              <a:t>35</a:t>
            </a:r>
            <a:r>
              <a:rPr lang="en-US" i="1" dirty="0" smtClean="0"/>
              <a:t> </a:t>
            </a:r>
            <a:r>
              <a:rPr lang="en-US" i="1" dirty="0"/>
              <a:t>points</a:t>
            </a:r>
            <a:r>
              <a:rPr lang="en-US" i="1" dirty="0" smtClean="0"/>
              <a:t>.</a:t>
            </a:r>
            <a:endParaRPr lang="en-US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Diversity Business Plan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 smtClean="0"/>
              <a:t>Total </a:t>
            </a:r>
            <a:r>
              <a:rPr lang="en-US" i="1" dirty="0"/>
              <a:t>points available for this criterion are </a:t>
            </a:r>
            <a:r>
              <a:rPr lang="en-US" i="1" dirty="0" smtClean="0"/>
              <a:t>10</a:t>
            </a:r>
            <a:r>
              <a:rPr lang="en-US" i="1" dirty="0" smtClean="0"/>
              <a:t> </a:t>
            </a:r>
            <a:r>
              <a:rPr lang="en-US" i="1" dirty="0"/>
              <a:t>points</a:t>
            </a:r>
            <a:r>
              <a:rPr lang="en-US" i="1" dirty="0" smtClean="0"/>
              <a:t>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 smtClean="0"/>
              <a:t>Availability</a:t>
            </a:r>
          </a:p>
          <a:p>
            <a:pPr marL="0" lvl="0" indent="0">
              <a:buNone/>
            </a:pPr>
            <a:r>
              <a:rPr lang="en-US" i="1" dirty="0" smtClean="0"/>
              <a:t>Total points available for this criterion are </a:t>
            </a:r>
            <a:r>
              <a:rPr lang="en-US" i="1" dirty="0" smtClean="0"/>
              <a:t>20</a:t>
            </a:r>
            <a:r>
              <a:rPr lang="en-US" i="1" dirty="0" smtClean="0"/>
              <a:t> points.</a:t>
            </a:r>
          </a:p>
          <a:p>
            <a:pPr marL="0" lv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0" indent="0">
              <a:buNone/>
            </a:pP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539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submittals must be received </a:t>
            </a:r>
            <a:r>
              <a:rPr lang="en-US" dirty="0" smtClean="0"/>
              <a:t>by deadline - NO EXCEPTIONS.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/>
                <a:ea typeface="Times New Roman"/>
              </a:rPr>
              <a:t>Hand Delivery Option: Administrative Offices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	</a:t>
            </a:r>
            <a:r>
              <a:rPr lang="en-US" dirty="0" smtClean="0">
                <a:latin typeface="Times New Roman"/>
                <a:ea typeface="Times New Roman"/>
              </a:rPr>
              <a:t>		     600 Koreans Veterans Blvd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/>
                <a:ea typeface="Times New Roman"/>
              </a:rPr>
              <a:t>UPS or FedEx Option: Music City Center </a:t>
            </a:r>
            <a:r>
              <a:rPr lang="en-US" b="1" u="sng" dirty="0" smtClean="0">
                <a:latin typeface="Times New Roman"/>
                <a:ea typeface="Times New Roman"/>
              </a:rPr>
              <a:t>House Docks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	</a:t>
            </a:r>
            <a:r>
              <a:rPr lang="en-US" dirty="0" smtClean="0">
                <a:latin typeface="Times New Roman"/>
                <a:ea typeface="Times New Roman"/>
              </a:rPr>
              <a:t>		     700 Koreans Veterans Blvd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/>
              <a:ea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98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539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/>
                <a:ea typeface="Times New Roman"/>
              </a:rPr>
              <a:t>Read Section III </a:t>
            </a:r>
            <a:r>
              <a:rPr lang="en-US" dirty="0">
                <a:latin typeface="Times New Roman"/>
                <a:ea typeface="Times New Roman"/>
              </a:rPr>
              <a:t>D</a:t>
            </a:r>
            <a:r>
              <a:rPr lang="en-US" dirty="0" smtClean="0">
                <a:latin typeface="Times New Roman"/>
                <a:ea typeface="Times New Roman"/>
              </a:rPr>
              <a:t>. </a:t>
            </a:r>
            <a:r>
              <a:rPr lang="en-US" dirty="0" smtClean="0">
                <a:latin typeface="Times New Roman"/>
                <a:ea typeface="Times New Roman"/>
              </a:rPr>
              <a:t>Response Format, Requirements and Evaluation Criteria thoroughly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Times New Roman"/>
              </a:rPr>
              <a:t>Include required amount of copies and </a:t>
            </a:r>
            <a:r>
              <a:rPr lang="en-US" u="sng" dirty="0">
                <a:latin typeface="Times New Roman"/>
                <a:ea typeface="Times New Roman"/>
              </a:rPr>
              <a:t>electronic </a:t>
            </a:r>
            <a:r>
              <a:rPr lang="en-US" u="sng" dirty="0" smtClean="0">
                <a:latin typeface="Times New Roman"/>
                <a:ea typeface="Times New Roman"/>
              </a:rPr>
              <a:t>copy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/>
                <a:ea typeface="Times New Roman"/>
              </a:rPr>
              <a:t>Organize tabs in order listed in RFP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/>
                <a:ea typeface="Times New Roman"/>
              </a:rPr>
              <a:t>Ensure to include all required Exhibits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Times New Roman"/>
              <a:ea typeface="Times New Roman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Times New Roman"/>
              <a:ea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61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REMINDER: </a:t>
            </a:r>
            <a:r>
              <a:rPr lang="en-US" dirty="0" smtClean="0"/>
              <a:t>Questions must be submitted in writing in order to receive an official response.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Written </a:t>
            </a:r>
            <a:r>
              <a:rPr lang="en-US" dirty="0"/>
              <a:t>responses to questions </a:t>
            </a:r>
            <a:r>
              <a:rPr lang="en-US" dirty="0" smtClean="0"/>
              <a:t>will be issue by </a:t>
            </a:r>
            <a:r>
              <a:rPr lang="en-US" dirty="0"/>
              <a:t>RFP amendment </a:t>
            </a:r>
            <a:r>
              <a:rPr lang="en-US" dirty="0" smtClean="0"/>
              <a:t>and posted to Music City Center website:</a:t>
            </a:r>
          </a:p>
          <a:p>
            <a:pPr marL="0" lvl="0" indent="0">
              <a:buNone/>
            </a:pPr>
            <a:endParaRPr lang="en-US" u="sng" dirty="0" smtClean="0">
              <a:hlinkClick r:id="rId2"/>
            </a:endParaRPr>
          </a:p>
          <a:p>
            <a:pPr marL="0" lvl="0" indent="0" algn="ctr">
              <a:buNone/>
            </a:pPr>
            <a:r>
              <a:rPr lang="en-US" sz="2000" u="sng" dirty="0" smtClean="0">
                <a:hlinkClick r:id="rId2"/>
              </a:rPr>
              <a:t>http</a:t>
            </a:r>
            <a:r>
              <a:rPr lang="en-US" sz="2000" u="sng" dirty="0">
                <a:hlinkClick r:id="rId2"/>
              </a:rPr>
              <a:t>://</a:t>
            </a:r>
            <a:r>
              <a:rPr lang="en-US" sz="2000" u="sng" dirty="0" smtClean="0">
                <a:hlinkClick r:id="rId2"/>
              </a:rPr>
              <a:t>www.nashvillemusiccitycenter.com/business-opportunities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2287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BEFORE WE BEGIN…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438400"/>
            <a:ext cx="7408333" cy="3687763"/>
          </a:xfrm>
        </p:spPr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Please Sign – In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Why are we here?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Questions – WRITTEN RESPONSES PREVAIL</a:t>
            </a:r>
          </a:p>
        </p:txBody>
      </p:sp>
    </p:spTree>
    <p:extLst>
      <p:ext uri="{BB962C8B-B14F-4D97-AF65-F5344CB8AC3E}">
        <p14:creationId xmlns:p14="http://schemas.microsoft.com/office/powerpoint/2010/main" val="31704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953000"/>
          </a:xfrm>
        </p:spPr>
        <p:txBody>
          <a:bodyPr>
            <a:normAutofit fontScale="47500" lnSpcReduction="20000"/>
          </a:bodyPr>
          <a:lstStyle/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endParaRPr lang="en-US" sz="1700" dirty="0" smtClean="0"/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4800" dirty="0" smtClean="0"/>
              <a:t>Welcome/Introductions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4800" dirty="0" smtClean="0"/>
              <a:t>Meeting Guidelines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4800" dirty="0" smtClean="0"/>
              <a:t>RFP Overview and Highlights 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4800" dirty="0" smtClean="0"/>
              <a:t>Important Dates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4800" dirty="0" smtClean="0"/>
              <a:t>Submission Requirements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4800" dirty="0" smtClean="0"/>
              <a:t>Q &amp; A Session</a:t>
            </a:r>
          </a:p>
          <a:p>
            <a:pPr marL="0" indent="0">
              <a:buNone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133600"/>
            <a:ext cx="8153400" cy="4495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Jasmine Quattlebaum – Director of Purchasing/DBE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Joe Steele – Purchasing/DBE Coordinator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DeWayne Smith – Director of </a:t>
            </a:r>
            <a:r>
              <a:rPr lang="en-US" sz="2800" dirty="0" smtClean="0"/>
              <a:t>Facilities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Heidi Runion – Director of Finance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Elisa Putman – Sr. VP and Chief Operations Officer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INTRODUCTIONS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764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RFP OVERIEW AND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4038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Any contract resulting from this RFP will be for a three (3) year term with a one-time option to extend for two (2) additional one year term </a:t>
            </a:r>
            <a:endParaRPr lang="en-US" dirty="0" smtClean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050" dirty="0" smtClean="0"/>
          </a:p>
          <a:p>
            <a:pPr lv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Contractor must be able to clean Tai Ping/</a:t>
            </a:r>
            <a:r>
              <a:rPr lang="en-US" dirty="0" err="1"/>
              <a:t>Axminster</a:t>
            </a:r>
            <a:r>
              <a:rPr lang="en-US" dirty="0"/>
              <a:t>  carpets with a 80/20 wool blend or 100% </a:t>
            </a:r>
            <a:r>
              <a:rPr lang="en-US" dirty="0" smtClean="0"/>
              <a:t>wool </a:t>
            </a:r>
            <a:r>
              <a:rPr lang="en-US" dirty="0"/>
              <a:t>using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absorbent powder compound dry cleaning process</a:t>
            </a:r>
            <a:r>
              <a:rPr lang="en-US" dirty="0" smtClean="0"/>
              <a:t>.</a:t>
            </a:r>
          </a:p>
          <a:p>
            <a:pPr lvl="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lv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Approximately 400,000 square feet of carpet</a:t>
            </a:r>
            <a:endParaRPr lang="en-US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42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RFP OVERIEW AND HIGHLIGHTS</a:t>
            </a:r>
            <a:endParaRPr lang="en-US" dirty="0"/>
          </a:p>
        </p:txBody>
      </p:sp>
      <p:pic>
        <p:nvPicPr>
          <p:cNvPr id="6" name="Picture 5" descr="M:\Marketing &amp; Public Relations\MCC Photos\Interior\MCCFinal041913_6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50518"/>
            <a:ext cx="3810000" cy="28079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33400" y="5562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Davidson Ballroom Pre-function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50519"/>
            <a:ext cx="4038600" cy="280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6800" y="5562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Meeting Room Corridor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7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RFP OVERIEW AND HIGHLIGHTS</a:t>
            </a:r>
            <a:endParaRPr lang="en-US" dirty="0"/>
          </a:p>
        </p:txBody>
      </p:sp>
      <p:pic>
        <p:nvPicPr>
          <p:cNvPr id="4" name="Content Placeholder 3" descr="M:\Marketing &amp; Public Relations\MCC Photos\Interior\MCCFinal041913_58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3832167" cy="255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:\Marketing &amp; Public Relations\MCC Photos\Interior\MCCFinal041913_6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3963145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7200" y="54980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Grand Ballroom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39072" y="5486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Davidson Ballroom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RFP OVERIEW AND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4038600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Contractor must be able to clean floor tile and grout located in restroom and lobbies.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Contractor must also provide cleaning services for fabric wall panels located in meeting rooms.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37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RFP OVERIEW AND HIGHLIGHTS</a:t>
            </a:r>
            <a:endParaRPr lang="en-US" dirty="0"/>
          </a:p>
        </p:txBody>
      </p:sp>
      <p:pic>
        <p:nvPicPr>
          <p:cNvPr id="4" name="Picture 3" descr="M:\Marketing &amp; Public Relations\MCC Photos\Interior\CVB Interiors\interiors\MCC-90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2704769"/>
            <a:ext cx="4448175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jquattlebaum\AppData\Local\Microsoft\Windows\Temporary Internet Files\Content.Word\20160125_0927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302" y="2704769"/>
            <a:ext cx="3781424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0932" y="58028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Food Court Area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33521" y="5867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Typical Men’s Restroom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1606</TotalTime>
  <Words>660</Words>
  <Application>Microsoft Office PowerPoint</Application>
  <PresentationFormat>On-screen Show (4:3)</PresentationFormat>
  <Paragraphs>129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Waveform</vt:lpstr>
      <vt:lpstr>Carpet, Tile, Fabric Cleaning FOR  MUSIC CITY CENTER  RFP 101-2016</vt:lpstr>
      <vt:lpstr>BEFORE WE BEGIN…</vt:lpstr>
      <vt:lpstr>Agenda</vt:lpstr>
      <vt:lpstr>INTRODUCTIONS</vt:lpstr>
      <vt:lpstr>RFP OVERIEW AND HIGHLIGHTS</vt:lpstr>
      <vt:lpstr>RFP OVERIEW AND HIGHLIGHTS</vt:lpstr>
      <vt:lpstr>RFP OVERIEW AND HIGHLIGHTS</vt:lpstr>
      <vt:lpstr>RFP OVERIEW AND HIGHLIGHTS</vt:lpstr>
      <vt:lpstr>RFP OVERIEW AND HIGHLIGHTS</vt:lpstr>
      <vt:lpstr>RFP OVERIEW AND HIGHLIGHTS</vt:lpstr>
      <vt:lpstr>RFP OVERIEW AND HIGHLIGHTS</vt:lpstr>
      <vt:lpstr>RFP OVERIEW AND HIGHLIGHTS</vt:lpstr>
      <vt:lpstr>DIVERSITY PLAN OVERIEW</vt:lpstr>
      <vt:lpstr>DIVERSITY PLAN OVERVIEW CONTINUED </vt:lpstr>
      <vt:lpstr>IMPORTANT RFP DATES</vt:lpstr>
      <vt:lpstr>EVALUATION CRITERIA</vt:lpstr>
      <vt:lpstr>SUBMISSION REQUIREMENTS</vt:lpstr>
      <vt:lpstr>SUBMISSION REQUIREMENTS</vt:lpstr>
      <vt:lpstr>QUESTIONS?</vt:lpstr>
    </vt:vector>
  </TitlesOfParts>
  <Company>Metropolitan Government of Nashville &amp; Davidson Cty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Robinson, Amanda (NCC)</dc:creator>
  <cp:lastModifiedBy>Administrator</cp:lastModifiedBy>
  <cp:revision>50</cp:revision>
  <dcterms:created xsi:type="dcterms:W3CDTF">2013-10-28T13:29:34Z</dcterms:created>
  <dcterms:modified xsi:type="dcterms:W3CDTF">2016-01-28T06:12:39Z</dcterms:modified>
</cp:coreProperties>
</file>